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96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13B7-4FB5-413F-BF6B-4AE9B556F6D4}" type="datetimeFigureOut">
              <a:rPr lang="de-DE" smtClean="0"/>
              <a:t>02.02.2024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B583-00D6-4422-AEB2-32F5C48D25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544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13B7-4FB5-413F-BF6B-4AE9B556F6D4}" type="datetimeFigureOut">
              <a:rPr lang="de-DE" smtClean="0"/>
              <a:t>02.02.2024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B583-00D6-4422-AEB2-32F5C48D25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805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13B7-4FB5-413F-BF6B-4AE9B556F6D4}" type="datetimeFigureOut">
              <a:rPr lang="de-DE" smtClean="0"/>
              <a:t>02.02.2024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B583-00D6-4422-AEB2-32F5C48D25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594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13B7-4FB5-413F-BF6B-4AE9B556F6D4}" type="datetimeFigureOut">
              <a:rPr lang="de-DE" smtClean="0"/>
              <a:t>02.02.2024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B583-00D6-4422-AEB2-32F5C48D25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04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13B7-4FB5-413F-BF6B-4AE9B556F6D4}" type="datetimeFigureOut">
              <a:rPr lang="de-DE" smtClean="0"/>
              <a:t>02.02.2024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B583-00D6-4422-AEB2-32F5C48D25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773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13B7-4FB5-413F-BF6B-4AE9B556F6D4}" type="datetimeFigureOut">
              <a:rPr lang="de-DE" smtClean="0"/>
              <a:t>02.02.2024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B583-00D6-4422-AEB2-32F5C48D25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5646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13B7-4FB5-413F-BF6B-4AE9B556F6D4}" type="datetimeFigureOut">
              <a:rPr lang="de-DE" smtClean="0"/>
              <a:t>02.02.2024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B583-00D6-4422-AEB2-32F5C48D25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792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13B7-4FB5-413F-BF6B-4AE9B556F6D4}" type="datetimeFigureOut">
              <a:rPr lang="de-DE" smtClean="0"/>
              <a:t>02.02.2024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B583-00D6-4422-AEB2-32F5C48D25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187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13B7-4FB5-413F-BF6B-4AE9B556F6D4}" type="datetimeFigureOut">
              <a:rPr lang="de-DE" smtClean="0"/>
              <a:t>02.02.2024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B583-00D6-4422-AEB2-32F5C48D25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094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13B7-4FB5-413F-BF6B-4AE9B556F6D4}" type="datetimeFigureOut">
              <a:rPr lang="de-DE" smtClean="0"/>
              <a:t>02.02.2024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B583-00D6-4422-AEB2-32F5C48D25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529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13B7-4FB5-413F-BF6B-4AE9B556F6D4}" type="datetimeFigureOut">
              <a:rPr lang="de-DE" smtClean="0"/>
              <a:t>02.02.2024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B583-00D6-4422-AEB2-32F5C48D25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262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013B7-4FB5-413F-BF6B-4AE9B556F6D4}" type="datetimeFigureOut">
              <a:rPr lang="de-DE" smtClean="0"/>
              <a:t>02.02.2024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3B583-00D6-4422-AEB2-32F5C48D25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601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024553" y="366848"/>
            <a:ext cx="6151877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2">
                    <a:lumMod val="50000"/>
                  </a:schemeClr>
                </a:solidFill>
              </a:rPr>
              <a:t>Vorgehen bei verschiedener Schwere des Lupinenbefalls</a:t>
            </a:r>
            <a:endParaRPr lang="de-DE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33284" y="1282503"/>
            <a:ext cx="2489981" cy="158261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731475" y="1282503"/>
            <a:ext cx="2489981" cy="158261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 smtClean="0">
                <a:solidFill>
                  <a:schemeClr val="tx1"/>
                </a:solidFill>
              </a:rPr>
              <a:t>- Ausstechen (</a:t>
            </a:r>
            <a:r>
              <a:rPr lang="de-DE" sz="1000" dirty="0" err="1" smtClean="0">
                <a:solidFill>
                  <a:schemeClr val="tx1"/>
                </a:solidFill>
              </a:rPr>
              <a:t>Ampferstecher</a:t>
            </a:r>
            <a:r>
              <a:rPr lang="de-DE" sz="1000" dirty="0" smtClean="0">
                <a:solidFill>
                  <a:schemeClr val="tx1"/>
                </a:solidFill>
              </a:rPr>
              <a:t>)</a:t>
            </a:r>
          </a:p>
          <a:p>
            <a:r>
              <a:rPr lang="de-DE" sz="1000" dirty="0" smtClean="0">
                <a:solidFill>
                  <a:schemeClr val="tx1"/>
                </a:solidFill>
              </a:rPr>
              <a:t>- Mahd mit Knospe oder mit Blüte noch ohne Samen zum vereinbarten Schnittzeitpunkt </a:t>
            </a:r>
          </a:p>
          <a:p>
            <a:r>
              <a:rPr lang="de-DE" sz="1000" dirty="0" smtClean="0">
                <a:solidFill>
                  <a:schemeClr val="tx1"/>
                </a:solidFill>
              </a:rPr>
              <a:t>- Mahd bei Samenreife =&gt; Absammeln der Samen und deren Entsorgung vor der Mahd </a:t>
            </a:r>
          </a:p>
          <a:p>
            <a:r>
              <a:rPr lang="de-DE" sz="1000" dirty="0" smtClean="0">
                <a:solidFill>
                  <a:schemeClr val="tx1"/>
                </a:solidFill>
              </a:rPr>
              <a:t>- Zweite, evtl. dritte Mahd 4 bis 5 Wochen nach dem vorherigen Schnitt (wie oben) </a:t>
            </a:r>
          </a:p>
          <a:p>
            <a:r>
              <a:rPr lang="de-DE" sz="1000" dirty="0" smtClean="0">
                <a:solidFill>
                  <a:schemeClr val="tx1"/>
                </a:solidFill>
              </a:rPr>
              <a:t>- Nachbeweidung</a:t>
            </a:r>
          </a:p>
          <a:p>
            <a:endParaRPr lang="de-DE" sz="1000" dirty="0"/>
          </a:p>
        </p:txBody>
      </p:sp>
      <p:sp>
        <p:nvSpPr>
          <p:cNvPr id="8" name="Rechteck 7"/>
          <p:cNvSpPr/>
          <p:nvPr/>
        </p:nvSpPr>
        <p:spPr>
          <a:xfrm>
            <a:off x="2731476" y="3045653"/>
            <a:ext cx="2489981" cy="158261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 smtClean="0">
                <a:solidFill>
                  <a:schemeClr val="tx1"/>
                </a:solidFill>
              </a:rPr>
              <a:t>- Ausstechen (</a:t>
            </a:r>
            <a:r>
              <a:rPr lang="de-DE" sz="1000" dirty="0" err="1" smtClean="0">
                <a:solidFill>
                  <a:schemeClr val="tx1"/>
                </a:solidFill>
              </a:rPr>
              <a:t>Ampferstecher</a:t>
            </a:r>
            <a:r>
              <a:rPr lang="de-DE" sz="1000" dirty="0" smtClean="0">
                <a:solidFill>
                  <a:schemeClr val="tx1"/>
                </a:solidFill>
              </a:rPr>
              <a:t>)</a:t>
            </a:r>
          </a:p>
          <a:p>
            <a:r>
              <a:rPr lang="de-DE" sz="1000" dirty="0" smtClean="0">
                <a:solidFill>
                  <a:schemeClr val="tx1"/>
                </a:solidFill>
              </a:rPr>
              <a:t>Mahd mit Knospe oder mit Blüte noch ohne Samen zum vereinbarten Schnittzeitpunkt </a:t>
            </a:r>
          </a:p>
          <a:p>
            <a:r>
              <a:rPr lang="de-DE" sz="1000" dirty="0" smtClean="0">
                <a:solidFill>
                  <a:schemeClr val="tx1"/>
                </a:solidFill>
              </a:rPr>
              <a:t>- Mahd bei Samenreife =&gt; Absammeln der Samen und deren Entsorgung vor der Mahd</a:t>
            </a:r>
          </a:p>
          <a:p>
            <a:r>
              <a:rPr lang="de-DE" sz="1000" dirty="0" smtClean="0">
                <a:solidFill>
                  <a:schemeClr val="tx1"/>
                </a:solidFill>
              </a:rPr>
              <a:t>-Zweite, evtl. dritte Mahd 4 bis 5 Wochen nach vorherigem Schnitt </a:t>
            </a:r>
          </a:p>
          <a:p>
            <a:r>
              <a:rPr lang="de-DE" sz="1000" dirty="0" smtClean="0">
                <a:solidFill>
                  <a:schemeClr val="tx1"/>
                </a:solidFill>
              </a:rPr>
              <a:t>- Nachbeweidung im vegetativen oder blühenden Zustand</a:t>
            </a:r>
          </a:p>
          <a:p>
            <a:r>
              <a:rPr lang="de-DE" sz="1000" dirty="0" smtClean="0"/>
              <a:t> </a:t>
            </a:r>
            <a:endParaRPr lang="de-DE" sz="1000" dirty="0"/>
          </a:p>
        </p:txBody>
      </p:sp>
      <p:sp>
        <p:nvSpPr>
          <p:cNvPr id="9" name="Rechteck 8"/>
          <p:cNvSpPr/>
          <p:nvPr/>
        </p:nvSpPr>
        <p:spPr>
          <a:xfrm>
            <a:off x="233285" y="3045643"/>
            <a:ext cx="2489981" cy="158261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738508" y="4819355"/>
            <a:ext cx="2489981" cy="158261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000" dirty="0" smtClean="0">
                <a:solidFill>
                  <a:schemeClr val="tx1"/>
                </a:solidFill>
              </a:rPr>
              <a:t>- Ausstechen (</a:t>
            </a:r>
            <a:r>
              <a:rPr lang="de-DE" sz="1000" dirty="0" err="1" smtClean="0">
                <a:solidFill>
                  <a:schemeClr val="tx1"/>
                </a:solidFill>
              </a:rPr>
              <a:t>Ampferstecher</a:t>
            </a:r>
            <a:r>
              <a:rPr lang="de-DE" sz="1000" dirty="0" smtClean="0">
                <a:solidFill>
                  <a:schemeClr val="tx1"/>
                </a:solidFill>
              </a:rPr>
              <a:t>) wo machbar</a:t>
            </a:r>
          </a:p>
          <a:p>
            <a:r>
              <a:rPr lang="de-DE" sz="1000" dirty="0" smtClean="0">
                <a:solidFill>
                  <a:schemeClr val="tx1"/>
                </a:solidFill>
              </a:rPr>
              <a:t>- Mahd mit Knospe oder mit Blüte noch ohne Samen zum vereinbarten Schnittzeitpunkt</a:t>
            </a:r>
          </a:p>
          <a:p>
            <a:r>
              <a:rPr lang="de-DE" sz="1000" dirty="0" smtClean="0">
                <a:solidFill>
                  <a:schemeClr val="tx1"/>
                </a:solidFill>
              </a:rPr>
              <a:t>- Mahd bei Samenreife =&gt; Absammeln der Samen und deren Entsorgung vor der Mahd</a:t>
            </a:r>
          </a:p>
          <a:p>
            <a:r>
              <a:rPr lang="de-DE" sz="1000" dirty="0" smtClean="0">
                <a:solidFill>
                  <a:schemeClr val="tx1"/>
                </a:solidFill>
              </a:rPr>
              <a:t> - Zweite, evtl. dritte Mahd 4 bis 5 Wochen nach dem vorherigen Schnitt (wie oben) </a:t>
            </a:r>
          </a:p>
          <a:p>
            <a:pPr marL="171450" indent="-171450">
              <a:buFontTx/>
              <a:buChar char="-"/>
            </a:pPr>
            <a:r>
              <a:rPr lang="de-DE" sz="1000" dirty="0" smtClean="0">
                <a:solidFill>
                  <a:schemeClr val="tx1"/>
                </a:solidFill>
              </a:rPr>
              <a:t>Nachbeweidung </a:t>
            </a:r>
          </a:p>
          <a:p>
            <a:pPr marL="171450" indent="-171450">
              <a:buFontTx/>
              <a:buChar char="-"/>
            </a:pPr>
            <a:r>
              <a:rPr lang="de-DE" sz="1000" dirty="0">
                <a:solidFill>
                  <a:schemeClr val="tx1"/>
                </a:solidFill>
              </a:rPr>
              <a:t>möglichst </a:t>
            </a:r>
            <a:r>
              <a:rPr lang="de-DE" sz="1000" dirty="0" err="1">
                <a:solidFill>
                  <a:schemeClr val="tx1"/>
                </a:solidFill>
              </a:rPr>
              <a:t>Silagenutzung</a:t>
            </a:r>
            <a:r>
              <a:rPr lang="de-DE" sz="1000" dirty="0">
                <a:solidFill>
                  <a:schemeClr val="tx1"/>
                </a:solidFill>
              </a:rPr>
              <a:t> ohne Trocknung</a:t>
            </a:r>
            <a:endParaRPr lang="de-DE" sz="1000" dirty="0" smtClean="0">
              <a:solidFill>
                <a:schemeClr val="tx1"/>
              </a:solidFill>
            </a:endParaRPr>
          </a:p>
          <a:p>
            <a:endParaRPr lang="de-DE" sz="1000" dirty="0"/>
          </a:p>
        </p:txBody>
      </p:sp>
      <p:sp>
        <p:nvSpPr>
          <p:cNvPr id="11" name="Rechteck 10"/>
          <p:cNvSpPr/>
          <p:nvPr/>
        </p:nvSpPr>
        <p:spPr>
          <a:xfrm>
            <a:off x="241496" y="4819356"/>
            <a:ext cx="2489981" cy="158261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6909578" y="4819357"/>
            <a:ext cx="2489981" cy="158261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6909578" y="3044483"/>
            <a:ext cx="2489981" cy="158261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6909580" y="1283675"/>
            <a:ext cx="2489981" cy="158261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9399561" y="1282503"/>
            <a:ext cx="2489981" cy="158261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 smtClean="0">
                <a:solidFill>
                  <a:schemeClr val="tx1"/>
                </a:solidFill>
              </a:rPr>
              <a:t>- Ausstechen mit </a:t>
            </a:r>
            <a:r>
              <a:rPr lang="de-DE" sz="1000" dirty="0" err="1" smtClean="0">
                <a:solidFill>
                  <a:schemeClr val="tx1"/>
                </a:solidFill>
              </a:rPr>
              <a:t>Ampferstecher</a:t>
            </a:r>
            <a:endParaRPr lang="de-DE" sz="1000" dirty="0" smtClean="0">
              <a:solidFill>
                <a:schemeClr val="tx1"/>
              </a:solidFill>
            </a:endParaRPr>
          </a:p>
          <a:p>
            <a:r>
              <a:rPr lang="de-DE" sz="1000" dirty="0" smtClean="0">
                <a:solidFill>
                  <a:schemeClr val="tx1"/>
                </a:solidFill>
              </a:rPr>
              <a:t>- Mahd mit Knospe oder mit Blüte noch ohne Samen zum vereinbarten Schnittzeitpunkt </a:t>
            </a:r>
          </a:p>
          <a:p>
            <a:r>
              <a:rPr lang="de-DE" sz="1000" dirty="0" smtClean="0">
                <a:solidFill>
                  <a:schemeClr val="tx1"/>
                </a:solidFill>
              </a:rPr>
              <a:t>- Bei Mahd im Zustand der Frucht =&gt; vorheriges Absammeln der Fruchtstände und deren Entsorgung notwendig</a:t>
            </a:r>
          </a:p>
          <a:p>
            <a:r>
              <a:rPr lang="de-DE" sz="1000" dirty="0" smtClean="0">
                <a:solidFill>
                  <a:schemeClr val="tx1"/>
                </a:solidFill>
              </a:rPr>
              <a:t>- Zweite, evtl. dritte Mahd 4 bis 5 Wochen nach dem vorherigen Schnitt (wie oben) </a:t>
            </a:r>
          </a:p>
          <a:p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9399561" y="3044483"/>
            <a:ext cx="2489981" cy="158261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 smtClean="0">
                <a:solidFill>
                  <a:schemeClr val="tx1"/>
                </a:solidFill>
              </a:rPr>
              <a:t>- Jährliche Kontrolle des Zustands</a:t>
            </a:r>
          </a:p>
          <a:p>
            <a:r>
              <a:rPr lang="de-DE" sz="1000" dirty="0" smtClean="0">
                <a:solidFill>
                  <a:schemeClr val="tx1"/>
                </a:solidFill>
              </a:rPr>
              <a:t>- Ausbreitung von Lupinen von Nachbarflächen unterbinden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9399563" y="4820529"/>
            <a:ext cx="2489981" cy="158261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 smtClean="0">
                <a:solidFill>
                  <a:schemeClr val="tx1"/>
                </a:solidFill>
              </a:rPr>
              <a:t>- </a:t>
            </a:r>
            <a:r>
              <a:rPr lang="de-DE" sz="1000" dirty="0" err="1" smtClean="0">
                <a:solidFill>
                  <a:schemeClr val="tx1"/>
                </a:solidFill>
              </a:rPr>
              <a:t>Handmahd</a:t>
            </a:r>
            <a:r>
              <a:rPr lang="de-DE" sz="1000" dirty="0" smtClean="0">
                <a:solidFill>
                  <a:schemeClr val="tx1"/>
                </a:solidFill>
              </a:rPr>
              <a:t> mit Knospe oder mit Blüte noch ohne Samen</a:t>
            </a:r>
          </a:p>
          <a:p>
            <a:r>
              <a:rPr lang="de-DE" sz="1000" dirty="0" smtClean="0">
                <a:solidFill>
                  <a:schemeClr val="tx1"/>
                </a:solidFill>
              </a:rPr>
              <a:t>- Mahd bei Samenreife =&gt; Absammeln der Samen per Hand und Entsorgung vor der Mahd</a:t>
            </a:r>
          </a:p>
          <a:p>
            <a:pPr marL="171450" indent="-171450">
              <a:buFontTx/>
              <a:buChar char="-"/>
            </a:pPr>
            <a:r>
              <a:rPr lang="de-DE" sz="1000" dirty="0" smtClean="0">
                <a:solidFill>
                  <a:schemeClr val="tx1"/>
                </a:solidFill>
              </a:rPr>
              <a:t>mehrmalige Kontrolle und ggf. Nacharbeit bei erneuter Blüte oder Samenbildung wie oben</a:t>
            </a:r>
          </a:p>
          <a:p>
            <a:pPr marL="171450" indent="-171450">
              <a:buFontTx/>
              <a:buChar char="-"/>
            </a:pPr>
            <a:r>
              <a:rPr lang="de-DE" sz="1000" dirty="0">
                <a:solidFill>
                  <a:schemeClr val="tx1"/>
                </a:solidFill>
              </a:rPr>
              <a:t>Ausstechen ist immer die erste Wahl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742070" y="1246355"/>
            <a:ext cx="14278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/>
              <a:t>Einzelpflanzen</a:t>
            </a:r>
            <a:endParaRPr lang="de-DE" sz="1100" dirty="0"/>
          </a:p>
        </p:txBody>
      </p:sp>
      <p:sp>
        <p:nvSpPr>
          <p:cNvPr id="19" name="Flussdiagramm: Verbinder 18"/>
          <p:cNvSpPr/>
          <p:nvPr/>
        </p:nvSpPr>
        <p:spPr>
          <a:xfrm>
            <a:off x="797165" y="5533940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lussdiagramm: Verbinder 19"/>
          <p:cNvSpPr/>
          <p:nvPr/>
        </p:nvSpPr>
        <p:spPr>
          <a:xfrm>
            <a:off x="679938" y="3734224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Flussdiagramm: Verbinder 20"/>
          <p:cNvSpPr/>
          <p:nvPr/>
        </p:nvSpPr>
        <p:spPr>
          <a:xfrm>
            <a:off x="611943" y="3848613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Flussdiagramm: Verbinder 21"/>
          <p:cNvSpPr/>
          <p:nvPr/>
        </p:nvSpPr>
        <p:spPr>
          <a:xfrm>
            <a:off x="808890" y="4461305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Flussdiagramm: Verbinder 22"/>
          <p:cNvSpPr/>
          <p:nvPr/>
        </p:nvSpPr>
        <p:spPr>
          <a:xfrm>
            <a:off x="1671710" y="3646029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Flussdiagramm: Verbinder 23"/>
          <p:cNvSpPr/>
          <p:nvPr/>
        </p:nvSpPr>
        <p:spPr>
          <a:xfrm>
            <a:off x="2365717" y="4287311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Flussdiagramm: Verbinder 24"/>
          <p:cNvSpPr/>
          <p:nvPr/>
        </p:nvSpPr>
        <p:spPr>
          <a:xfrm>
            <a:off x="2393853" y="4374308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Flussdiagramm: Verbinder 25"/>
          <p:cNvSpPr/>
          <p:nvPr/>
        </p:nvSpPr>
        <p:spPr>
          <a:xfrm>
            <a:off x="2243794" y="4392387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Flussdiagramm: Verbinder 26"/>
          <p:cNvSpPr/>
          <p:nvPr/>
        </p:nvSpPr>
        <p:spPr>
          <a:xfrm>
            <a:off x="2213318" y="4261582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Flussdiagramm: Verbinder 27"/>
          <p:cNvSpPr/>
          <p:nvPr/>
        </p:nvSpPr>
        <p:spPr>
          <a:xfrm>
            <a:off x="2497007" y="3873301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Flussdiagramm: Verbinder 28"/>
          <p:cNvSpPr/>
          <p:nvPr/>
        </p:nvSpPr>
        <p:spPr>
          <a:xfrm>
            <a:off x="7256584" y="2501208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Flussdiagramm: Verbinder 29"/>
          <p:cNvSpPr/>
          <p:nvPr/>
        </p:nvSpPr>
        <p:spPr>
          <a:xfrm>
            <a:off x="7209688" y="2560653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Flussdiagramm: Verbinder 30"/>
          <p:cNvSpPr/>
          <p:nvPr/>
        </p:nvSpPr>
        <p:spPr>
          <a:xfrm>
            <a:off x="7287067" y="2588623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Flussdiagramm: Verbinder 31"/>
          <p:cNvSpPr/>
          <p:nvPr/>
        </p:nvSpPr>
        <p:spPr>
          <a:xfrm>
            <a:off x="8797000" y="1861260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Flussdiagramm: Verbinder 32"/>
          <p:cNvSpPr/>
          <p:nvPr/>
        </p:nvSpPr>
        <p:spPr>
          <a:xfrm>
            <a:off x="8820445" y="1927337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Flussdiagramm: Verbinder 33"/>
          <p:cNvSpPr/>
          <p:nvPr/>
        </p:nvSpPr>
        <p:spPr>
          <a:xfrm>
            <a:off x="8754796" y="2046486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Flussdiagramm: Verbinder 34"/>
          <p:cNvSpPr/>
          <p:nvPr/>
        </p:nvSpPr>
        <p:spPr>
          <a:xfrm>
            <a:off x="8864993" y="2073041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Flussdiagramm: Verbinder 35"/>
          <p:cNvSpPr/>
          <p:nvPr/>
        </p:nvSpPr>
        <p:spPr>
          <a:xfrm>
            <a:off x="8942360" y="1951031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Flussdiagramm: Verbinder 36"/>
          <p:cNvSpPr/>
          <p:nvPr/>
        </p:nvSpPr>
        <p:spPr>
          <a:xfrm>
            <a:off x="8787614" y="2153342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Flussdiagramm: Verbinder 37"/>
          <p:cNvSpPr/>
          <p:nvPr/>
        </p:nvSpPr>
        <p:spPr>
          <a:xfrm>
            <a:off x="7349198" y="2530930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Flussdiagramm: Verbinder 38"/>
          <p:cNvSpPr/>
          <p:nvPr/>
        </p:nvSpPr>
        <p:spPr>
          <a:xfrm>
            <a:off x="8689146" y="1927469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Flussdiagramm: Verbinder 39"/>
          <p:cNvSpPr/>
          <p:nvPr/>
        </p:nvSpPr>
        <p:spPr>
          <a:xfrm>
            <a:off x="7263617" y="6203108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Flussdiagramm: Verbinder 40"/>
          <p:cNvSpPr/>
          <p:nvPr/>
        </p:nvSpPr>
        <p:spPr>
          <a:xfrm>
            <a:off x="7333956" y="6312875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Flussdiagramm: Verbinder 41"/>
          <p:cNvSpPr/>
          <p:nvPr/>
        </p:nvSpPr>
        <p:spPr>
          <a:xfrm>
            <a:off x="7552004" y="6401970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Flussdiagramm: Verbinder 42"/>
          <p:cNvSpPr/>
          <p:nvPr/>
        </p:nvSpPr>
        <p:spPr>
          <a:xfrm>
            <a:off x="7882595" y="6203108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Flussdiagramm: Verbinder 43"/>
          <p:cNvSpPr/>
          <p:nvPr/>
        </p:nvSpPr>
        <p:spPr>
          <a:xfrm>
            <a:off x="7995132" y="6415293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Flussdiagramm: Verbinder 44"/>
          <p:cNvSpPr/>
          <p:nvPr/>
        </p:nvSpPr>
        <p:spPr>
          <a:xfrm>
            <a:off x="8081882" y="6460339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Flussdiagramm: Verbinder 45"/>
          <p:cNvSpPr/>
          <p:nvPr/>
        </p:nvSpPr>
        <p:spPr>
          <a:xfrm>
            <a:off x="8236627" y="6461939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Flussdiagramm: Verbinder 46"/>
          <p:cNvSpPr/>
          <p:nvPr/>
        </p:nvSpPr>
        <p:spPr>
          <a:xfrm>
            <a:off x="8313999" y="6335078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Flussdiagramm: Verbinder 47"/>
          <p:cNvSpPr/>
          <p:nvPr/>
        </p:nvSpPr>
        <p:spPr>
          <a:xfrm>
            <a:off x="8131124" y="6241609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Flussdiagramm: Verbinder 48"/>
          <p:cNvSpPr/>
          <p:nvPr/>
        </p:nvSpPr>
        <p:spPr>
          <a:xfrm>
            <a:off x="457198" y="5431228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Flussdiagramm: Verbinder 49"/>
          <p:cNvSpPr/>
          <p:nvPr/>
        </p:nvSpPr>
        <p:spPr>
          <a:xfrm>
            <a:off x="525193" y="5785794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Flussdiagramm: Verbinder 50"/>
          <p:cNvSpPr/>
          <p:nvPr/>
        </p:nvSpPr>
        <p:spPr>
          <a:xfrm>
            <a:off x="691659" y="6105618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Flussdiagramm: Verbinder 51"/>
          <p:cNvSpPr/>
          <p:nvPr/>
        </p:nvSpPr>
        <p:spPr>
          <a:xfrm>
            <a:off x="487681" y="6167254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Flussdiagramm: Verbinder 52"/>
          <p:cNvSpPr/>
          <p:nvPr/>
        </p:nvSpPr>
        <p:spPr>
          <a:xfrm>
            <a:off x="1597854" y="6072152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Flussdiagramm: Verbinder 53"/>
          <p:cNvSpPr/>
          <p:nvPr/>
        </p:nvSpPr>
        <p:spPr>
          <a:xfrm>
            <a:off x="1938993" y="5941347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Flussdiagramm: Verbinder 54"/>
          <p:cNvSpPr/>
          <p:nvPr/>
        </p:nvSpPr>
        <p:spPr>
          <a:xfrm>
            <a:off x="2329371" y="6196990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Flussdiagramm: Verbinder 55"/>
          <p:cNvSpPr/>
          <p:nvPr/>
        </p:nvSpPr>
        <p:spPr>
          <a:xfrm>
            <a:off x="2532185" y="5654989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Flussdiagramm: Verbinder 56"/>
          <p:cNvSpPr/>
          <p:nvPr/>
        </p:nvSpPr>
        <p:spPr>
          <a:xfrm>
            <a:off x="1486484" y="5720391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Flussdiagramm: Verbinder 57"/>
          <p:cNvSpPr/>
          <p:nvPr/>
        </p:nvSpPr>
        <p:spPr>
          <a:xfrm>
            <a:off x="1103725" y="5974813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Flussdiagramm: Verbinder 58"/>
          <p:cNvSpPr/>
          <p:nvPr/>
        </p:nvSpPr>
        <p:spPr>
          <a:xfrm>
            <a:off x="1378634" y="5589585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Flussdiagramm: Verbinder 59"/>
          <p:cNvSpPr/>
          <p:nvPr/>
        </p:nvSpPr>
        <p:spPr>
          <a:xfrm>
            <a:off x="2353993" y="5842622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Flussdiagramm: Verbinder 60"/>
          <p:cNvSpPr/>
          <p:nvPr/>
        </p:nvSpPr>
        <p:spPr>
          <a:xfrm>
            <a:off x="2123048" y="5524182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Flussdiagramm: Verbinder 61"/>
          <p:cNvSpPr/>
          <p:nvPr/>
        </p:nvSpPr>
        <p:spPr>
          <a:xfrm>
            <a:off x="942536" y="5365081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Flussdiagramm: Verbinder 62"/>
          <p:cNvSpPr/>
          <p:nvPr/>
        </p:nvSpPr>
        <p:spPr>
          <a:xfrm>
            <a:off x="972425" y="5710540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Flussdiagramm: Verbinder 63"/>
          <p:cNvSpPr/>
          <p:nvPr/>
        </p:nvSpPr>
        <p:spPr>
          <a:xfrm>
            <a:off x="1618955" y="5380352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Flussdiagramm: Verbinder 64"/>
          <p:cNvSpPr/>
          <p:nvPr/>
        </p:nvSpPr>
        <p:spPr>
          <a:xfrm>
            <a:off x="2444262" y="5491128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Flussdiagramm: Verbinder 65"/>
          <p:cNvSpPr/>
          <p:nvPr/>
        </p:nvSpPr>
        <p:spPr>
          <a:xfrm>
            <a:off x="1145343" y="6204273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Flussdiagramm: Verbinder 66"/>
          <p:cNvSpPr/>
          <p:nvPr/>
        </p:nvSpPr>
        <p:spPr>
          <a:xfrm>
            <a:off x="1931951" y="6167254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Flussdiagramm: Verbinder 67"/>
          <p:cNvSpPr/>
          <p:nvPr/>
        </p:nvSpPr>
        <p:spPr>
          <a:xfrm>
            <a:off x="1343463" y="5974813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Flussdiagramm: Verbinder 68"/>
          <p:cNvSpPr/>
          <p:nvPr/>
        </p:nvSpPr>
        <p:spPr>
          <a:xfrm>
            <a:off x="1863968" y="5589584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Textfeld 70"/>
          <p:cNvSpPr txBox="1"/>
          <p:nvPr/>
        </p:nvSpPr>
        <p:spPr>
          <a:xfrm>
            <a:off x="6916606" y="4798917"/>
            <a:ext cx="2489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/>
              <a:t>Pflanzen auf Rändern des Feldstücks z.B. Steinriegel oder Gehölzstreifen</a:t>
            </a:r>
            <a:endParaRPr lang="de-DE" sz="1100" dirty="0"/>
          </a:p>
        </p:txBody>
      </p:sp>
      <p:sp>
        <p:nvSpPr>
          <p:cNvPr id="72" name="Textfeld 71"/>
          <p:cNvSpPr txBox="1"/>
          <p:nvPr/>
        </p:nvSpPr>
        <p:spPr>
          <a:xfrm>
            <a:off x="7451181" y="3027997"/>
            <a:ext cx="14278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/>
              <a:t>Flächen ohne Lupine</a:t>
            </a:r>
            <a:endParaRPr lang="de-DE" sz="1100" dirty="0"/>
          </a:p>
        </p:txBody>
      </p:sp>
      <p:sp>
        <p:nvSpPr>
          <p:cNvPr id="73" name="Textfeld 72"/>
          <p:cNvSpPr txBox="1"/>
          <p:nvPr/>
        </p:nvSpPr>
        <p:spPr>
          <a:xfrm>
            <a:off x="6866197" y="1261363"/>
            <a:ext cx="25861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/>
              <a:t>Kleingruppen/konzentrierte Bereiche</a:t>
            </a:r>
            <a:endParaRPr lang="de-DE" sz="1100" dirty="0"/>
          </a:p>
        </p:txBody>
      </p:sp>
      <p:sp>
        <p:nvSpPr>
          <p:cNvPr id="74" name="Textfeld 73"/>
          <p:cNvSpPr txBox="1"/>
          <p:nvPr/>
        </p:nvSpPr>
        <p:spPr>
          <a:xfrm>
            <a:off x="757310" y="4795591"/>
            <a:ext cx="14278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/>
              <a:t>Flächig und dicht</a:t>
            </a:r>
            <a:endParaRPr lang="de-DE" sz="1100" dirty="0"/>
          </a:p>
        </p:txBody>
      </p:sp>
      <p:sp>
        <p:nvSpPr>
          <p:cNvPr id="75" name="Textfeld 74"/>
          <p:cNvSpPr txBox="1"/>
          <p:nvPr/>
        </p:nvSpPr>
        <p:spPr>
          <a:xfrm>
            <a:off x="277251" y="2987015"/>
            <a:ext cx="23575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/>
              <a:t>Verteilung einzeln auf ganzer Fläche</a:t>
            </a:r>
            <a:endParaRPr lang="de-DE" sz="1100" dirty="0"/>
          </a:p>
        </p:txBody>
      </p:sp>
      <p:sp>
        <p:nvSpPr>
          <p:cNvPr id="76" name="Flussdiagramm: Verbinder 75"/>
          <p:cNvSpPr/>
          <p:nvPr/>
        </p:nvSpPr>
        <p:spPr>
          <a:xfrm>
            <a:off x="1810041" y="1839017"/>
            <a:ext cx="154745" cy="130805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Textfeld 76"/>
          <p:cNvSpPr txBox="1"/>
          <p:nvPr/>
        </p:nvSpPr>
        <p:spPr>
          <a:xfrm>
            <a:off x="11197883" y="6641385"/>
            <a:ext cx="7938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Stand 02/2024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1292662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3305" y="-97750"/>
            <a:ext cx="11943470" cy="706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 </a:t>
            </a:r>
            <a:endParaRPr lang="de-DE" dirty="0"/>
          </a:p>
          <a:p>
            <a:pPr algn="ctr"/>
            <a:r>
              <a:rPr lang="de-DE" sz="1600" b="1" u="sng" dirty="0" smtClean="0"/>
              <a:t>Lupinenbekämpfung </a:t>
            </a:r>
            <a:r>
              <a:rPr lang="de-DE" sz="1600" b="1" u="sng" dirty="0"/>
              <a:t>auf Wiesen- und Weideflächen</a:t>
            </a:r>
          </a:p>
          <a:p>
            <a:pPr algn="ctr"/>
            <a:r>
              <a:rPr lang="de-DE" sz="1600" b="1" u="sng" dirty="0"/>
              <a:t>UNB Landratsamt Rhön-Grabfeld </a:t>
            </a:r>
          </a:p>
          <a:p>
            <a:endParaRPr lang="de-DE" sz="800" dirty="0"/>
          </a:p>
          <a:p>
            <a:r>
              <a:rPr lang="de-DE" sz="800" dirty="0"/>
              <a:t> </a:t>
            </a:r>
          </a:p>
          <a:p>
            <a:r>
              <a:rPr lang="de-DE" sz="2000" b="1" u="sng" dirty="0"/>
              <a:t>Ausstechen der Lupine</a:t>
            </a:r>
            <a:endParaRPr lang="de-DE" sz="2000" u="sng" dirty="0"/>
          </a:p>
          <a:p>
            <a:r>
              <a:rPr lang="de-DE" sz="2000" dirty="0"/>
              <a:t>Nachhaltige </a:t>
            </a:r>
            <a:r>
              <a:rPr lang="de-DE" sz="2000" dirty="0" smtClean="0"/>
              <a:t>Beseitigung</a:t>
            </a:r>
          </a:p>
          <a:p>
            <a:r>
              <a:rPr lang="de-DE" sz="2000" dirty="0"/>
              <a:t>Wichtig ist das Entfernen der kompletten Wurzel(n)</a:t>
            </a:r>
          </a:p>
          <a:p>
            <a:r>
              <a:rPr lang="de-DE" sz="2000" dirty="0" smtClean="0"/>
              <a:t>Ausstechen </a:t>
            </a:r>
            <a:r>
              <a:rPr lang="de-DE" sz="2000" dirty="0"/>
              <a:t>bereits ab April möglich</a:t>
            </a:r>
          </a:p>
          <a:p>
            <a:r>
              <a:rPr lang="de-DE" sz="2000" dirty="0"/>
              <a:t>Auf tiefgründigen Böden meist Pfahlwurzel =&gt; leichtes Herausheben der Wurzel mit dem </a:t>
            </a:r>
            <a:r>
              <a:rPr lang="de-DE" sz="2000" dirty="0" err="1"/>
              <a:t>Ampferstecher</a:t>
            </a:r>
            <a:endParaRPr lang="de-DE" sz="2000" dirty="0"/>
          </a:p>
          <a:p>
            <a:r>
              <a:rPr lang="de-DE" sz="2000" dirty="0"/>
              <a:t>Auf versteinten Böden =&gt; Wurzel oft verzweigt und nur schwer ganz zu entfernen</a:t>
            </a:r>
          </a:p>
          <a:p>
            <a:r>
              <a:rPr lang="de-DE" sz="2000" dirty="0"/>
              <a:t>Wichtig ist das Entfernen des Vegetationspunkts am oberen Ende der Wurzel</a:t>
            </a:r>
          </a:p>
          <a:p>
            <a:r>
              <a:rPr lang="de-DE" sz="2000" dirty="0"/>
              <a:t> </a:t>
            </a:r>
          </a:p>
          <a:p>
            <a:r>
              <a:rPr lang="de-DE" sz="2000" b="1" u="sng" dirty="0"/>
              <a:t>Lupinen auf Weideflächen</a:t>
            </a:r>
            <a:endParaRPr lang="de-DE" sz="2000" u="sng" dirty="0"/>
          </a:p>
          <a:p>
            <a:r>
              <a:rPr lang="de-DE" sz="2000" dirty="0"/>
              <a:t>Lupinensamen enthalten </a:t>
            </a:r>
            <a:r>
              <a:rPr lang="de-DE" sz="2000" dirty="0" err="1"/>
              <a:t>Chinolizidin</a:t>
            </a:r>
            <a:r>
              <a:rPr lang="de-DE" sz="2000" dirty="0"/>
              <a:t>-Alkaloide </a:t>
            </a:r>
          </a:p>
          <a:p>
            <a:r>
              <a:rPr lang="de-DE" sz="2000" dirty="0"/>
              <a:t>für Weidetiere in höherer Konzentration giftig</a:t>
            </a:r>
          </a:p>
          <a:p>
            <a:r>
              <a:rPr lang="de-DE" sz="2000" dirty="0"/>
              <a:t>Schafe und Ziegen weniger betroffen als Rinder</a:t>
            </a:r>
          </a:p>
          <a:p>
            <a:r>
              <a:rPr lang="de-DE" sz="2000" dirty="0"/>
              <a:t>Beweidung vor der Samenbildung </a:t>
            </a:r>
          </a:p>
          <a:p>
            <a:r>
              <a:rPr lang="de-DE" sz="2000" dirty="0"/>
              <a:t>Beweidung ab dem Zeitpunkt der Blütenbildung bis zum Beginn der Hochblüte im Mai/Juni </a:t>
            </a:r>
            <a:r>
              <a:rPr lang="de-DE" sz="2000" dirty="0" smtClean="0"/>
              <a:t>effizient</a:t>
            </a:r>
          </a:p>
          <a:p>
            <a:r>
              <a:rPr lang="de-DE" sz="2000" dirty="0"/>
              <a:t> </a:t>
            </a:r>
          </a:p>
          <a:p>
            <a:r>
              <a:rPr lang="de-DE" sz="2000" b="1" u="sng" dirty="0"/>
              <a:t>Lupinenbekämpfung und Bewirtschaftungsruhe</a:t>
            </a:r>
            <a:endParaRPr lang="de-DE" sz="2000" u="sng" dirty="0"/>
          </a:p>
          <a:p>
            <a:r>
              <a:rPr lang="de-DE" sz="2000" dirty="0"/>
              <a:t>Ausnahmegenehmigung der UNB erforderlich bei Bekämpfung der Lupine in der Zeit der Bewirtschaftungsruhe (W17, 1. April bis zum vereinbarten Schnittzeitpunkt). </a:t>
            </a:r>
          </a:p>
          <a:p>
            <a:r>
              <a:rPr lang="de-DE" sz="2000" dirty="0"/>
              <a:t> </a:t>
            </a:r>
          </a:p>
          <a:p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1224247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437</Words>
  <Application>Microsoft Office PowerPoint</Application>
  <PresentationFormat>Breitbild</PresentationFormat>
  <Paragraphs>58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>ikom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Haub, Alexander</dc:creator>
  <cp:lastModifiedBy>Haub, Alexander</cp:lastModifiedBy>
  <cp:revision>6</cp:revision>
  <dcterms:created xsi:type="dcterms:W3CDTF">2024-02-02T06:47:48Z</dcterms:created>
  <dcterms:modified xsi:type="dcterms:W3CDTF">2024-02-02T07:38:22Z</dcterms:modified>
</cp:coreProperties>
</file>